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5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58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8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4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11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1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2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8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0031-D6FA-482B-BEE2-3982F80F9286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D7298-C10D-4C44-8339-043E203B0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Turing machines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slides for </a:t>
            </a:r>
            <a:r>
              <a:rPr lang="en-US" i="1" dirty="0" smtClean="0"/>
              <a:t>What Can Be Computed?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61666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61" y="0"/>
            <a:ext cx="10515600" cy="1325563"/>
          </a:xfrm>
        </p:spPr>
        <p:txBody>
          <a:bodyPr/>
          <a:lstStyle/>
          <a:p>
            <a:r>
              <a:rPr lang="en-US" dirty="0"/>
              <a:t>A more complex example: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moreCsThanGs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54" y="1021825"/>
            <a:ext cx="7560178" cy="583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4955" y="4999657"/>
            <a:ext cx="4264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This machine uses some important techniques. Read about them in the text.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6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 can do arithmetic! Example: binary </a:t>
            </a:r>
            <a:r>
              <a:rPr lang="en-US" dirty="0" err="1" smtClean="0"/>
              <a:t>incrementer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35458"/>
            <a:ext cx="10432719" cy="492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539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example with building blocks: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countCs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192" y="1690688"/>
            <a:ext cx="11563615" cy="47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0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Turing machines can do anything that a modern computer or programming language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4891"/>
            <a:ext cx="10515600" cy="4351338"/>
          </a:xfrm>
        </p:spPr>
        <p:txBody>
          <a:bodyPr/>
          <a:lstStyle/>
          <a:p>
            <a:r>
              <a:rPr lang="en-US" dirty="0"/>
              <a:t>K</a:t>
            </a:r>
            <a:r>
              <a:rPr lang="en-US" dirty="0" smtClean="0"/>
              <a:t>ey idea in proving this: </a:t>
            </a:r>
            <a:r>
              <a:rPr lang="en-US" b="1" i="1" dirty="0" smtClean="0"/>
              <a:t>simulation</a:t>
            </a:r>
          </a:p>
          <a:p>
            <a:r>
              <a:rPr lang="en-US" dirty="0" smtClean="0"/>
              <a:t>Simulation is used in many areas of computer science</a:t>
            </a:r>
          </a:p>
          <a:p>
            <a:pPr lvl="1"/>
            <a:r>
              <a:rPr lang="en-US" dirty="0" smtClean="0"/>
              <a:t>Example: every time a Java program is run, the host computer simulates a hypothetical computer called the “Java virtual machine” (JVM)</a:t>
            </a:r>
          </a:p>
          <a:p>
            <a:r>
              <a:rPr lang="en-US" dirty="0" smtClean="0"/>
              <a:t>We will describe a sequence of simulations</a:t>
            </a:r>
          </a:p>
          <a:p>
            <a:pPr lvl="1"/>
            <a:r>
              <a:rPr lang="en-US" dirty="0" smtClean="0"/>
              <a:t>In each simulation, a simple machine or computer simulates a more complex one</a:t>
            </a:r>
          </a:p>
          <a:p>
            <a:pPr lvl="1"/>
            <a:r>
              <a:rPr lang="en-US" dirty="0" smtClean="0"/>
              <a:t>Eventually, we achieve simulation of a Python program by a Turing machine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276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1: two tapes, single head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6" y="1511349"/>
            <a:ext cx="4256446" cy="487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090" y="2797901"/>
            <a:ext cx="6825891" cy="229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4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2: </a:t>
            </a:r>
            <a:r>
              <a:rPr lang="en-US" dirty="0"/>
              <a:t>two tapes, </a:t>
            </a:r>
            <a:r>
              <a:rPr lang="en-US" dirty="0" smtClean="0"/>
              <a:t>two heads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071" y="1582994"/>
            <a:ext cx="4776862" cy="507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173" y="2165699"/>
            <a:ext cx="6855827" cy="357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3: random-access Turing </a:t>
            </a:r>
            <a:r>
              <a:rPr lang="en-US" dirty="0" smtClean="0"/>
              <a:t>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300" y="1455174"/>
            <a:ext cx="7890357" cy="472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99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995"/>
            <a:ext cx="10515600" cy="968887"/>
          </a:xfrm>
        </p:spPr>
        <p:txBody>
          <a:bodyPr/>
          <a:lstStyle/>
          <a:p>
            <a:r>
              <a:rPr lang="en-US" dirty="0" smtClean="0"/>
              <a:t>Simulation 4: real computer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659" y="989882"/>
            <a:ext cx="6704681" cy="57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06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</a:t>
            </a:r>
            <a:r>
              <a:rPr lang="en-US" dirty="0" smtClean="0"/>
              <a:t>5: Python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Trivial – real computers can run Python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22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back the other way: simulating a Turing machine </a:t>
            </a:r>
            <a:r>
              <a:rPr lang="en-US" dirty="0" smtClean="0"/>
              <a:t>with </a:t>
            </a:r>
            <a:r>
              <a:rPr lang="en-US" dirty="0"/>
              <a:t>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63813" cy="4673498"/>
          </a:xfrm>
        </p:spPr>
        <p:txBody>
          <a:bodyPr>
            <a:normAutofit/>
          </a:bodyPr>
          <a:lstStyle/>
          <a:p>
            <a:r>
              <a:rPr lang="en-US" dirty="0" smtClean="0"/>
              <a:t>Agree on an ASCII format for representing Turing machines</a:t>
            </a:r>
          </a:p>
          <a:p>
            <a:r>
              <a:rPr lang="en-US" dirty="0" smtClean="0"/>
              <a:t>Use as input to the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simulateTM.py</a:t>
            </a:r>
            <a:r>
              <a:rPr lang="en-US" dirty="0" smtClean="0"/>
              <a:t> Python program</a:t>
            </a:r>
          </a:p>
          <a:p>
            <a:r>
              <a:rPr lang="en-US" dirty="0" smtClean="0"/>
              <a:t>Suggestion: write your own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simulateTM.py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Or consult the provided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simulateTM.py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Suggestion: experiment with running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simulateTM.py</a:t>
            </a:r>
            <a:r>
              <a:rPr lang="en-US" dirty="0"/>
              <a:t> on various </a:t>
            </a:r>
            <a:r>
              <a:rPr lang="en-US" dirty="0" smtClean="0"/>
              <a:t>inputs, e.g.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0781" y="1523999"/>
            <a:ext cx="3508767" cy="407590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236542" y="2163097"/>
            <a:ext cx="865239" cy="324464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937374"/>
            <a:ext cx="11126889" cy="4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1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62" y="188144"/>
            <a:ext cx="10515600" cy="1325563"/>
          </a:xfrm>
        </p:spPr>
        <p:txBody>
          <a:bodyPr/>
          <a:lstStyle/>
          <a:p>
            <a:r>
              <a:rPr lang="en-US" dirty="0" smtClean="0"/>
              <a:t>A Turing machine is a simple, hypothetical device for performing computations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207" y="1647584"/>
            <a:ext cx="4463078" cy="4240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5767" y="2559232"/>
            <a:ext cx="4117104" cy="13283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14579" y="6135329"/>
            <a:ext cx="2177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p</a:t>
            </a:r>
            <a:r>
              <a:rPr lang="en-US" sz="2800" dirty="0" smtClean="0">
                <a:solidFill>
                  <a:srgbClr val="0070C0"/>
                </a:solidFill>
              </a:rPr>
              <a:t>ractical view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6752" y="4144294"/>
            <a:ext cx="2944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mathematical view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11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55288"/>
          </a:xfrm>
        </p:spPr>
        <p:txBody>
          <a:bodyPr>
            <a:normAutofit/>
          </a:bodyPr>
          <a:lstStyle/>
          <a:p>
            <a:r>
              <a:rPr lang="en-US" dirty="0" smtClean="0"/>
              <a:t>Caveat: real-world computers are not quite equivalent to Turing machines, because real computers have finite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67664"/>
            <a:ext cx="10515600" cy="1641987"/>
          </a:xfrm>
        </p:spPr>
        <p:txBody>
          <a:bodyPr/>
          <a:lstStyle/>
          <a:p>
            <a:r>
              <a:rPr lang="en-US" dirty="0" smtClean="0"/>
              <a:t>But we can still simulate any halting Turing machine computation on a real computer</a:t>
            </a:r>
          </a:p>
          <a:p>
            <a:r>
              <a:rPr lang="en-US" dirty="0" smtClean="0"/>
              <a:t>A halting computation uses only a finite amount of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88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computers can simulate </a:t>
            </a:r>
            <a:r>
              <a:rPr lang="en-US" dirty="0" smtClean="0"/>
              <a:t>quantum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Quantum computers use special components that can speed up certain algorithms</a:t>
            </a:r>
          </a:p>
          <a:p>
            <a:r>
              <a:rPr lang="en-US" dirty="0" smtClean="0"/>
              <a:t>But a classical computer can simulate a quantum computer with as much accuracy as desired</a:t>
            </a:r>
          </a:p>
          <a:p>
            <a:pPr lvl="1"/>
            <a:r>
              <a:rPr lang="en-US" dirty="0" smtClean="0"/>
              <a:t>As with many of our other simulations, the simulation could require much more time than the original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45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known computers are </a:t>
            </a:r>
            <a:r>
              <a:rPr lang="en-US" i="1" dirty="0"/>
              <a:t>Turing-equivalent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Computational models are </a:t>
            </a:r>
            <a:r>
              <a:rPr lang="en-US" b="1" i="1" dirty="0" smtClean="0"/>
              <a:t>Turing-equivalent</a:t>
            </a:r>
            <a:r>
              <a:rPr lang="en-US" dirty="0" smtClean="0"/>
              <a:t> if they can solve the same set of problems</a:t>
            </a:r>
          </a:p>
          <a:p>
            <a:pPr lvl="1"/>
            <a:r>
              <a:rPr lang="en-US" dirty="0" smtClean="0"/>
              <a:t>The amount of time required for the computation is irrelevant</a:t>
            </a:r>
          </a:p>
          <a:p>
            <a:r>
              <a:rPr lang="en-US" dirty="0" smtClean="0"/>
              <a:t>The simulations described earlier show that Python programs, real classical computers, real quantum computers, and Turing machines are all Turing-equivalent</a:t>
            </a:r>
          </a:p>
          <a:p>
            <a:pPr lvl="1"/>
            <a:r>
              <a:rPr lang="en-US" dirty="0" smtClean="0"/>
              <a:t>(with the caveat that the real-world computers must be equipped with sufficient memory for any </a:t>
            </a:r>
            <a:r>
              <a:rPr lang="en-US" smtClean="0"/>
              <a:t>given halting </a:t>
            </a:r>
            <a:r>
              <a:rPr lang="en-US" dirty="0" smtClean="0"/>
              <a:t>computation)</a:t>
            </a:r>
          </a:p>
          <a:p>
            <a:r>
              <a:rPr lang="en-US" dirty="0" smtClean="0"/>
              <a:t>This fact is closely related to the </a:t>
            </a:r>
            <a:r>
              <a:rPr lang="en-US" i="1" dirty="0" smtClean="0"/>
              <a:t>Church-Turing thesis</a:t>
            </a:r>
            <a:r>
              <a:rPr lang="en-US" dirty="0" smtClean="0"/>
              <a:t>, which we return to towards the end of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2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Formally, a Turing machine consists of an </a:t>
            </a:r>
            <a:r>
              <a:rPr lang="en-US" i="1" dirty="0" smtClean="0"/>
              <a:t>alphabet</a:t>
            </a:r>
            <a:r>
              <a:rPr lang="en-US" dirty="0" smtClean="0"/>
              <a:t>, a </a:t>
            </a:r>
            <a:r>
              <a:rPr lang="en-US" i="1" dirty="0" smtClean="0"/>
              <a:t>state set </a:t>
            </a:r>
            <a:r>
              <a:rPr lang="en-US" dirty="0" smtClean="0"/>
              <a:t>and a </a:t>
            </a:r>
            <a:r>
              <a:rPr lang="en-US" i="1" dirty="0" smtClean="0"/>
              <a:t>transition function</a:t>
            </a:r>
            <a:endParaRPr lang="en-US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442763"/>
              </a:xfrm>
            </p:spPr>
            <p:txBody>
              <a:bodyPr/>
              <a:lstStyle/>
              <a:p>
                <a:r>
                  <a:rPr lang="en-US" i="1" dirty="0" smtClean="0"/>
                  <a:t>Alphabet</a:t>
                </a:r>
                <a:r>
                  <a:rPr lang="en-US" b="1" i="1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: a finite set of symbols, including a </a:t>
                </a:r>
                <a:r>
                  <a:rPr lang="en-US" b="1" i="1" dirty="0" smtClean="0"/>
                  <a:t>blank</a:t>
                </a:r>
                <a:r>
                  <a:rPr lang="en-US" dirty="0" smtClean="0"/>
                  <a:t> symbol</a:t>
                </a:r>
              </a:p>
              <a:p>
                <a:r>
                  <a:rPr lang="en-US" i="1" dirty="0" smtClean="0"/>
                  <a:t>State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Includes start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and at least one of the halting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halt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i="1" dirty="0" smtClean="0"/>
                  <a:t>Transition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442763"/>
              </a:xfrm>
              <a:blipFill>
                <a:blip r:embed="rId2"/>
                <a:stretch>
                  <a:fillRect l="-1043" t="-3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39" y="4268388"/>
            <a:ext cx="4489500" cy="71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4534" y="5441940"/>
            <a:ext cx="1275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urrent state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59277" y="4906298"/>
            <a:ext cx="825910" cy="58010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05800" y="5596278"/>
            <a:ext cx="16198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canned symbol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39149" y="4796420"/>
            <a:ext cx="294967" cy="79985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58173" y="5319272"/>
            <a:ext cx="1123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new state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52971" y="5288051"/>
            <a:ext cx="1265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new</a:t>
            </a:r>
            <a:r>
              <a:rPr lang="en-US" sz="2000" dirty="0" smtClean="0">
                <a:solidFill>
                  <a:srgbClr val="0070C0"/>
                </a:solidFill>
              </a:rPr>
              <a:t> symbol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70343" y="5441940"/>
            <a:ext cx="2519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d</a:t>
            </a:r>
            <a:r>
              <a:rPr lang="en-US" sz="2000" dirty="0" smtClean="0">
                <a:solidFill>
                  <a:srgbClr val="0070C0"/>
                </a:solidFill>
              </a:rPr>
              <a:t>irection of head movement 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(left, right, stay)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492094" y="4955510"/>
            <a:ext cx="8775" cy="413534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7301147" y="4845832"/>
            <a:ext cx="251980" cy="523212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7950076" y="4796420"/>
            <a:ext cx="920267" cy="799858"/>
          </a:xfrm>
          <a:prstGeom prst="straightConnector1">
            <a:avLst/>
          </a:prstGeom>
          <a:ln w="25400"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38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what does the Turing machine with this transition function do?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884" y="1863194"/>
            <a:ext cx="10461368" cy="455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62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 are easier to understand via </a:t>
            </a:r>
            <a:r>
              <a:rPr lang="en-US" i="1" dirty="0" smtClean="0"/>
              <a:t>state diagrams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064" y="1973109"/>
            <a:ext cx="9551872" cy="41327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0055" y="2220387"/>
            <a:ext cx="334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same machine as previous slide, but much easier to understand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0752" y="6217885"/>
            <a:ext cx="8952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Suggestion: create this machine in JFLAP and experiment with it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86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complete computation for the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lastTtoA</a:t>
            </a:r>
            <a:r>
              <a:rPr lang="en-US" dirty="0" smtClean="0"/>
              <a:t>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19" y="1933780"/>
            <a:ext cx="3743342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2138" y="2241755"/>
            <a:ext cx="6999324" cy="302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4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Turing machines can act as acceptors, transducers, or both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313756"/>
              </a:xfrm>
            </p:spPr>
            <p:txBody>
              <a:bodyPr/>
              <a:lstStyle/>
              <a:p>
                <a:r>
                  <a:rPr lang="en-US" dirty="0" smtClean="0"/>
                  <a:t>An </a:t>
                </a:r>
                <a:r>
                  <a:rPr lang="en-US" b="1" i="1" dirty="0" smtClean="0"/>
                  <a:t>acceptor</a:t>
                </a:r>
                <a:r>
                  <a:rPr lang="en-US" dirty="0" smtClean="0"/>
                  <a:t> accepts or rejects its input, by halting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b="1" i="1" dirty="0" smtClean="0"/>
                  <a:t>transducer</a:t>
                </a:r>
                <a:r>
                  <a:rPr lang="en-US" dirty="0" smtClean="0"/>
                  <a:t> produces output</a:t>
                </a:r>
              </a:p>
              <a:p>
                <a:pPr lvl="1"/>
                <a:r>
                  <a:rPr lang="en-US" dirty="0" smtClean="0"/>
                  <a:t>By definition, the output is the contents of the tape after halting, up to but not including the first blank</a:t>
                </a:r>
              </a:p>
              <a:p>
                <a:r>
                  <a:rPr lang="en-US" dirty="0" smtClean="0"/>
                  <a:t>If a machine does not halt on a given input, we say it </a:t>
                </a:r>
                <a:r>
                  <a:rPr lang="en-US" b="1" i="1" dirty="0" smtClean="0"/>
                  <a:t>loops</a:t>
                </a:r>
                <a:endParaRPr lang="en-US" b="1" i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313756"/>
              </a:xfrm>
              <a:blipFill>
                <a:blip r:embed="rId2"/>
                <a:stretch>
                  <a:fillRect l="-1043" t="-3684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02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acceptor: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containsGAGA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260" y="1825625"/>
            <a:ext cx="966348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12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Same example with abbreviated notation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434348"/>
                <a:ext cx="10515600" cy="20080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Multiple alternative symbols for one transition</a:t>
                </a:r>
              </a:p>
              <a:p>
                <a:r>
                  <a:rPr lang="en-US" dirty="0" smtClean="0"/>
                  <a:t>“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!</a:t>
                </a:r>
                <a:r>
                  <a:rPr lang="en-US" dirty="0" smtClean="0"/>
                  <a:t>” is “not”</a:t>
                </a:r>
              </a:p>
              <a:p>
                <a:r>
                  <a:rPr lang="en-US" dirty="0" smtClean="0"/>
                  <a:t>“</a:t>
                </a:r>
                <a:r>
                  <a:rPr lang="en-US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~</a:t>
                </a:r>
                <a:r>
                  <a:rPr lang="en-US" dirty="0" smtClean="0"/>
                  <a:t>” is “any”</a:t>
                </a:r>
              </a:p>
              <a:p>
                <a:r>
                  <a:rPr lang="en-US" dirty="0" smtClean="0"/>
                  <a:t>Missing transitions are implicit transitions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434348"/>
                <a:ext cx="10515600" cy="2008086"/>
              </a:xfrm>
              <a:blipFill>
                <a:blip r:embed="rId2"/>
                <a:stretch>
                  <a:fillRect l="-1043" t="-6667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60" y="1367702"/>
            <a:ext cx="10423576" cy="268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6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593</Words>
  <Application>Microsoft Office PowerPoint</Application>
  <PresentationFormat>Widescreen</PresentationFormat>
  <Paragraphs>68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Courier New</vt:lpstr>
      <vt:lpstr>Office Theme</vt:lpstr>
      <vt:lpstr>1. Turing machines</vt:lpstr>
      <vt:lpstr>A Turing machine is a simple, hypothetical device for performing computations</vt:lpstr>
      <vt:lpstr>Formally, a Turing machine consists of an alphabet, a state set and a transition function</vt:lpstr>
      <vt:lpstr>Example: what does the Turing machine with this transition function do?</vt:lpstr>
      <vt:lpstr>Turing machines are easier to understand via state diagrams</vt:lpstr>
      <vt:lpstr>A complete computation for the lastTtoA machine</vt:lpstr>
      <vt:lpstr>Turing machines can act as acceptors, transducers, or both</vt:lpstr>
      <vt:lpstr>Example of acceptor: containsGAGA</vt:lpstr>
      <vt:lpstr>Same example with abbreviated notation</vt:lpstr>
      <vt:lpstr>A more complex example: moreCsThanGs</vt:lpstr>
      <vt:lpstr>Turing machines can do arithmetic! Example: binary incrementer</vt:lpstr>
      <vt:lpstr>Sophisticated example with building blocks: countCs</vt:lpstr>
      <vt:lpstr>Turing machines can do anything that a modern computer or programming language can do</vt:lpstr>
      <vt:lpstr>Simulation 1: two tapes, single head</vt:lpstr>
      <vt:lpstr>Simulation 2: two tapes, two heads</vt:lpstr>
      <vt:lpstr>Simulation 3: random-access Turing machine</vt:lpstr>
      <vt:lpstr>Simulation 4: real computer</vt:lpstr>
      <vt:lpstr>Simulation 5: Python program</vt:lpstr>
      <vt:lpstr>Going back the other way: simulating a Turing machine with Python</vt:lpstr>
      <vt:lpstr>Caveat: real-world computers are not quite equivalent to Turing machines, because real computers have finite memory</vt:lpstr>
      <vt:lpstr>Classical computers can simulate quantum computers</vt:lpstr>
      <vt:lpstr>All known computers are Turing-equivalent</vt:lpstr>
    </vt:vector>
  </TitlesOfParts>
  <Company>Dickinson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Introduction</dc:title>
  <dc:creator>MacCormick, John</dc:creator>
  <cp:lastModifiedBy>MacCormick, John</cp:lastModifiedBy>
  <cp:revision>22</cp:revision>
  <dcterms:created xsi:type="dcterms:W3CDTF">2017-06-16T14:57:42Z</dcterms:created>
  <dcterms:modified xsi:type="dcterms:W3CDTF">2017-06-27T15:36:25Z</dcterms:modified>
</cp:coreProperties>
</file>